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1992"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nif.org.in/" TargetMode="External"/><Relationship Id="rId7" Type="http://schemas.openxmlformats.org/officeDocument/2006/relationships/hyperlink" Target="https://maps.app.goo.gl/pbPTKqLh9AogG5V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10" Type="http://schemas.openxmlformats.org/officeDocument/2006/relationships/image" Target="../media/image3.jpg"/><Relationship Id="rId4" Type="http://schemas.openxmlformats.org/officeDocument/2006/relationships/hyperlink" Target="http://www.nifindia.or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pallesrujana.org/" TargetMode="External"/><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president@pallesrujana.org"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3.jp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958207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dirty="0">
                <a:solidFill>
                  <a:srgbClr val="00B050"/>
                </a:solidFill>
                <a:latin typeface="Cambria"/>
                <a:ea typeface="Cambria"/>
                <a:cs typeface="Cambria"/>
                <a:sym typeface="Cambria"/>
              </a:rPr>
              <a:t>51st</a:t>
            </a:r>
            <a:r>
              <a:rPr lang="en-US" sz="1600" b="1" i="0" u="none" strike="noStrike" cap="none" dirty="0">
                <a:solidFill>
                  <a:srgbClr val="00B050"/>
                </a:solidFill>
                <a:latin typeface="Cambria"/>
                <a:ea typeface="Cambria"/>
                <a:cs typeface="Cambria"/>
                <a:sym typeface="Cambria"/>
              </a:rPr>
              <a:t> Chinna Shodha Yatra</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Palle Srujana</a:t>
            </a:r>
          </a:p>
          <a:p>
            <a:pPr algn="ctr">
              <a:spcAft>
                <a:spcPts val="1000"/>
              </a:spcAft>
            </a:pPr>
            <a:r>
              <a:rPr lang="en-US" sz="1800" b="1" dirty="0" err="1">
                <a:solidFill>
                  <a:srgbClr val="7030A0"/>
                </a:solidFill>
                <a:effectLst/>
                <a:latin typeface="Calibri" panose="020F0502020204030204" pitchFamily="34" charset="0"/>
                <a:ea typeface="Calibri" panose="020F0502020204030204" pitchFamily="34" charset="0"/>
              </a:rPr>
              <a:t>Anantagiri</a:t>
            </a:r>
            <a:r>
              <a:rPr lang="en-US" sz="1800" b="1" dirty="0">
                <a:solidFill>
                  <a:srgbClr val="7030A0"/>
                </a:solidFill>
                <a:effectLst/>
                <a:latin typeface="Calibri" panose="020F0502020204030204" pitchFamily="34" charset="0"/>
                <a:ea typeface="Calibri" panose="020F0502020204030204" pitchFamily="34" charset="0"/>
              </a:rPr>
              <a:t> to </a:t>
            </a:r>
            <a:r>
              <a:rPr lang="en-US" sz="1800" b="1" dirty="0" err="1">
                <a:solidFill>
                  <a:srgbClr val="7030A0"/>
                </a:solidFill>
                <a:effectLst/>
                <a:latin typeface="Calibri" panose="020F0502020204030204" pitchFamily="34" charset="0"/>
                <a:ea typeface="Calibri" panose="020F0502020204030204" pitchFamily="34" charset="0"/>
              </a:rPr>
              <a:t>Sarpanpally</a:t>
            </a:r>
            <a:r>
              <a:rPr lang="en-US" sz="1800" b="1" dirty="0">
                <a:solidFill>
                  <a:srgbClr val="7030A0"/>
                </a:solidFill>
                <a:effectLst/>
                <a:latin typeface="Calibri" panose="020F0502020204030204" pitchFamily="34" charset="0"/>
                <a:ea typeface="Calibri" panose="020F0502020204030204" pitchFamily="34" charset="0"/>
              </a:rPr>
              <a:t> Lake</a:t>
            </a:r>
          </a:p>
          <a:p>
            <a:pPr algn="ctr">
              <a:spcAft>
                <a:spcPts val="1000"/>
              </a:spcAft>
            </a:pPr>
            <a:r>
              <a:rPr lang="en-US" sz="1800" b="1" dirty="0">
                <a:solidFill>
                  <a:srgbClr val="7030A0"/>
                </a:solidFill>
                <a:effectLst/>
                <a:latin typeface="Calibri" panose="020F0502020204030204" pitchFamily="34" charset="0"/>
                <a:ea typeface="Calibri" panose="020F0502020204030204" pitchFamily="34" charset="0"/>
              </a:rPr>
              <a:t> </a:t>
            </a:r>
            <a:r>
              <a:rPr lang="en-US" sz="1800" b="1" dirty="0" err="1">
                <a:solidFill>
                  <a:srgbClr val="7030A0"/>
                </a:solidFill>
                <a:effectLst/>
                <a:latin typeface="Calibri" panose="020F0502020204030204" pitchFamily="34" charset="0"/>
                <a:ea typeface="Calibri" panose="020F0502020204030204" pitchFamily="34" charset="0"/>
              </a:rPr>
              <a:t>Dist</a:t>
            </a:r>
            <a:r>
              <a:rPr lang="en-US" sz="1800" b="1" dirty="0">
                <a:solidFill>
                  <a:srgbClr val="7030A0"/>
                </a:solidFill>
                <a:effectLst/>
                <a:latin typeface="Calibri" panose="020F0502020204030204" pitchFamily="34" charset="0"/>
                <a:ea typeface="Calibri" panose="020F0502020204030204" pitchFamily="34" charset="0"/>
              </a:rPr>
              <a:t> </a:t>
            </a:r>
            <a:r>
              <a:rPr lang="en-US" sz="1800" b="1" dirty="0" err="1">
                <a:solidFill>
                  <a:srgbClr val="7030A0"/>
                </a:solidFill>
                <a:effectLst/>
                <a:latin typeface="Calibri" panose="020F0502020204030204" pitchFamily="34" charset="0"/>
                <a:ea typeface="Calibri" panose="020F0502020204030204" pitchFamily="34" charset="0"/>
              </a:rPr>
              <a:t>Vikarabad</a:t>
            </a:r>
            <a:r>
              <a:rPr lang="en-US" sz="1800" b="1" dirty="0">
                <a:solidFill>
                  <a:srgbClr val="7030A0"/>
                </a:solidFill>
                <a:effectLst/>
                <a:latin typeface="Calibri" panose="020F0502020204030204" pitchFamily="34" charset="0"/>
                <a:ea typeface="Calibri" panose="020F0502020204030204" pitchFamily="34" charset="0"/>
              </a:rPr>
              <a:t>, Telangana</a:t>
            </a:r>
            <a:endParaRPr lang="en-IN" sz="1800" dirty="0">
              <a:effectLst/>
              <a:latin typeface="Calibri" panose="020F0502020204030204" pitchFamily="34" charset="0"/>
              <a:ea typeface="Calibri" panose="020F0502020204030204" pitchFamily="34" charset="0"/>
            </a:endParaRPr>
          </a:p>
          <a:p>
            <a:pPr marL="0" marR="0" lvl="0" indent="0" algn="ctr" rtl="0">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algn="ctr">
              <a:spcAft>
                <a:spcPts val="1000"/>
              </a:spcAft>
            </a:pPr>
            <a:r>
              <a:rPr lang="en-US" sz="1800" b="1" dirty="0">
                <a:solidFill>
                  <a:srgbClr val="C00000"/>
                </a:solidFill>
                <a:effectLst/>
                <a:latin typeface="Calibri" panose="020F0502020204030204" pitchFamily="34" charset="0"/>
                <a:ea typeface="Calibri" panose="020F0502020204030204" pitchFamily="34" charset="0"/>
              </a:rPr>
              <a:t>17-19 January 2025</a:t>
            </a:r>
          </a:p>
          <a:p>
            <a:pPr algn="ctr">
              <a:spcAft>
                <a:spcPts val="1000"/>
              </a:spcAft>
            </a:pPr>
            <a:endParaRPr lang="en-US" sz="1800" b="1" i="0" u="none" strike="noStrike" cap="none" dirty="0">
              <a:solidFill>
                <a:srgbClr val="C00000"/>
              </a:solidFill>
              <a:latin typeface="Calibri" panose="020F0502020204030204" pitchFamily="34" charset="0"/>
              <a:ea typeface="Calibri" panose="020F0502020204030204" pitchFamily="34" charset="0"/>
              <a:cs typeface="Cambria"/>
              <a:sym typeface="Cambria"/>
            </a:endParaRPr>
          </a:p>
          <a:p>
            <a:pPr>
              <a:spcAft>
                <a:spcPts val="1000"/>
              </a:spcAft>
            </a:pPr>
            <a:r>
              <a:rPr lang="en-US" sz="1200" b="1" i="0" u="none" strike="noStrike" cap="none" dirty="0">
                <a:solidFill>
                  <a:srgbClr val="00B050"/>
                </a:solidFill>
                <a:latin typeface="Cambria"/>
                <a:ea typeface="Cambria"/>
                <a:cs typeface="Cambria"/>
                <a:sym typeface="Cambria"/>
              </a:rPr>
              <a:t>Background</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Shodha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Shodha Yatra (CSY)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Shodha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a voluntary organization focused mainly on Rural Knowledge and Creativity, is the overall coordinator for the Chinna Shodha Yatras in Telangana and Andhra Pradesh. Since 2011, </a:t>
            </a:r>
            <a:r>
              <a:rPr lang="en-US" sz="1200" dirty="0">
                <a:latin typeface="Cambria"/>
                <a:ea typeface="Cambria"/>
                <a:cs typeface="Cambria"/>
                <a:sym typeface="Cambria"/>
              </a:rPr>
              <a:t>50</a:t>
            </a:r>
            <a:r>
              <a:rPr lang="en-US" sz="1200" b="0" i="0" u="none" strike="noStrike" cap="none" dirty="0">
                <a:solidFill>
                  <a:srgbClr val="000000"/>
                </a:solidFill>
                <a:latin typeface="Cambria"/>
                <a:ea typeface="Cambria"/>
                <a:cs typeface="Cambria"/>
                <a:sym typeface="Cambria"/>
              </a:rPr>
              <a:t> Chinna Shodha yatras have been organized in Telugu states.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p>
          <a:p>
            <a:pPr>
              <a:spcAft>
                <a:spcPts val="1000"/>
              </a:spcAft>
            </a:pPr>
            <a:r>
              <a:rPr lang="en-US" sz="1200" b="1" dirty="0">
                <a:effectLst/>
                <a:latin typeface="Calibri" panose="020F0502020204030204" pitchFamily="34" charset="0"/>
                <a:ea typeface="Calibri" panose="020F0502020204030204" pitchFamily="34" charset="0"/>
              </a:rPr>
              <a:t>Fifty first Chinna Shodha Yatra (51st CSY)</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Date:</a:t>
            </a:r>
            <a:r>
              <a:rPr lang="en-US" sz="1200" dirty="0">
                <a:effectLst/>
                <a:latin typeface="Calibri" panose="020F0502020204030204" pitchFamily="34" charset="0"/>
                <a:ea typeface="Calibri" panose="020F0502020204030204" pitchFamily="34" charset="0"/>
              </a:rPr>
              <a:t>  17 to 19 January 2025 </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Location:</a:t>
            </a:r>
            <a:r>
              <a:rPr lang="en-US" sz="1200" dirty="0">
                <a:effectLst/>
                <a:latin typeface="Calibri" panose="020F0502020204030204" pitchFamily="34" charset="0"/>
                <a:ea typeface="Calibri" panose="020F0502020204030204" pitchFamily="34" charset="0"/>
              </a:rPr>
              <a:t> </a:t>
            </a:r>
            <a:r>
              <a:rPr lang="en-US" sz="1200" dirty="0" err="1">
                <a:effectLst/>
                <a:latin typeface="Calibri" panose="020F0502020204030204" pitchFamily="34" charset="0"/>
                <a:ea typeface="Calibri" panose="020F0502020204030204" pitchFamily="34" charset="0"/>
              </a:rPr>
              <a:t>Dist</a:t>
            </a:r>
            <a:r>
              <a:rPr lang="en-US" sz="1200" dirty="0">
                <a:effectLst/>
                <a:latin typeface="Calibri" panose="020F0502020204030204" pitchFamily="34" charset="0"/>
                <a:ea typeface="Calibri" panose="020F0502020204030204" pitchFamily="34" charset="0"/>
              </a:rPr>
              <a:t> </a:t>
            </a:r>
            <a:r>
              <a:rPr lang="en-US" sz="1200" dirty="0" err="1">
                <a:effectLst/>
                <a:latin typeface="Calibri" panose="020F0502020204030204" pitchFamily="34" charset="0"/>
                <a:ea typeface="Calibri" panose="020F0502020204030204" pitchFamily="34" charset="0"/>
              </a:rPr>
              <a:t>Vikarabad</a:t>
            </a:r>
            <a:r>
              <a:rPr lang="en-US" sz="1200" dirty="0">
                <a:effectLst/>
                <a:latin typeface="Calibri" panose="020F0502020204030204" pitchFamily="34" charset="0"/>
                <a:ea typeface="Calibri" panose="020F0502020204030204" pitchFamily="34" charset="0"/>
              </a:rPr>
              <a:t>, Telangana </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Meeting Point:</a:t>
            </a:r>
            <a:r>
              <a:rPr lang="en-US" sz="1200" dirty="0">
                <a:effectLst/>
                <a:latin typeface="Calibri" panose="020F0502020204030204" pitchFamily="34" charset="0"/>
                <a:ea typeface="Calibri" panose="020F0502020204030204" pitchFamily="34" charset="0"/>
              </a:rPr>
              <a:t> </a:t>
            </a:r>
            <a:r>
              <a:rPr lang="en-US" sz="1200" dirty="0" err="1">
                <a:effectLst/>
                <a:latin typeface="Calibri" panose="020F0502020204030204" pitchFamily="34" charset="0"/>
                <a:ea typeface="Calibri" panose="020F0502020204030204" pitchFamily="34" charset="0"/>
              </a:rPr>
              <a:t>Anantagiri</a:t>
            </a:r>
            <a:r>
              <a:rPr lang="en-US" sz="1200" dirty="0">
                <a:effectLst/>
                <a:latin typeface="Calibri" panose="020F0502020204030204" pitchFamily="34" charset="0"/>
                <a:ea typeface="Calibri" panose="020F0502020204030204" pitchFamily="34" charset="0"/>
              </a:rPr>
              <a:t> </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Starts:</a:t>
            </a:r>
            <a:r>
              <a:rPr lang="en-US" sz="1200" dirty="0">
                <a:effectLst/>
                <a:latin typeface="Calibri" panose="020F0502020204030204" pitchFamily="34" charset="0"/>
                <a:ea typeface="Calibri" panose="020F0502020204030204" pitchFamily="34" charset="0"/>
              </a:rPr>
              <a:t> Yatra commences at 8 AM on Friday, 17 January, 2025 from </a:t>
            </a:r>
            <a:r>
              <a:rPr lang="en-US" sz="1200" dirty="0" err="1">
                <a:effectLst/>
                <a:latin typeface="Calibri" panose="020F0502020204030204" pitchFamily="34" charset="0"/>
                <a:ea typeface="Calibri" panose="020F0502020204030204" pitchFamily="34" charset="0"/>
              </a:rPr>
              <a:t>Anantagiri</a:t>
            </a:r>
            <a:r>
              <a:rPr lang="en-US" sz="1200" dirty="0">
                <a:effectLst/>
                <a:latin typeface="Calibri" panose="020F0502020204030204" pitchFamily="34" charset="0"/>
                <a:ea typeface="Calibri" panose="020F0502020204030204" pitchFamily="34" charset="0"/>
              </a:rPr>
              <a:t> village.</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Ends:</a:t>
            </a:r>
            <a:r>
              <a:rPr lang="en-US" sz="1200" dirty="0">
                <a:effectLst/>
                <a:latin typeface="Calibri" panose="020F0502020204030204" pitchFamily="34" charset="0"/>
                <a:ea typeface="Calibri" panose="020F0502020204030204" pitchFamily="34" charset="0"/>
              </a:rPr>
              <a:t>  At </a:t>
            </a:r>
            <a:r>
              <a:rPr lang="en-IN" sz="1200" dirty="0" err="1">
                <a:effectLst/>
                <a:latin typeface="Calibri" panose="020F0502020204030204" pitchFamily="34" charset="0"/>
                <a:ea typeface="Calibri" panose="020F0502020204030204" pitchFamily="34" charset="0"/>
              </a:rPr>
              <a:t>Sarpanpally</a:t>
            </a:r>
            <a:r>
              <a:rPr lang="en-US" sz="1200" dirty="0">
                <a:effectLst/>
                <a:latin typeface="Calibri" panose="020F0502020204030204" pitchFamily="34" charset="0"/>
                <a:ea typeface="Calibri" panose="020F0502020204030204" pitchFamily="34" charset="0"/>
              </a:rPr>
              <a:t> lake @5 PM on Sunday, 19 January 2025. </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Total Distance:</a:t>
            </a:r>
            <a:r>
              <a:rPr lang="en-US" sz="1200" dirty="0">
                <a:effectLst/>
                <a:latin typeface="Calibri" panose="020F0502020204030204" pitchFamily="34" charset="0"/>
                <a:ea typeface="Calibri" panose="020F0502020204030204" pitchFamily="34" charset="0"/>
              </a:rPr>
              <a:t> Approximately 50km.</a:t>
            </a:r>
            <a:endParaRPr lang="en-IN" sz="1200" dirty="0">
              <a:effectLst/>
              <a:latin typeface="Calibri" panose="020F0502020204030204" pitchFamily="34" charset="0"/>
              <a:ea typeface="Calibri" panose="020F0502020204030204" pitchFamily="34" charset="0"/>
            </a:endParaRPr>
          </a:p>
          <a:p>
            <a:pPr>
              <a:spcAft>
                <a:spcPts val="1000"/>
              </a:spcAft>
            </a:pPr>
            <a:r>
              <a:rPr lang="en-US" sz="1200" b="1" dirty="0">
                <a:effectLst/>
                <a:latin typeface="Calibri" panose="020F0502020204030204" pitchFamily="34" charset="0"/>
                <a:ea typeface="Calibri" panose="020F0502020204030204" pitchFamily="34" charset="0"/>
              </a:rPr>
              <a:t>Route map:</a:t>
            </a:r>
            <a:r>
              <a:rPr lang="en-US" sz="1200" dirty="0">
                <a:effectLst/>
                <a:latin typeface="Calibri" panose="020F0502020204030204" pitchFamily="34" charset="0"/>
                <a:ea typeface="Calibri" panose="020F0502020204030204" pitchFamily="34" charset="0"/>
              </a:rPr>
              <a:t>   </a:t>
            </a:r>
            <a:endParaRPr lang="en-IN" sz="1200" dirty="0">
              <a:effectLst/>
              <a:latin typeface="Calibri" panose="020F0502020204030204" pitchFamily="34" charset="0"/>
              <a:ea typeface="Calibri" panose="020F0502020204030204" pitchFamily="34" charset="0"/>
            </a:endParaRPr>
          </a:p>
          <a:p>
            <a:pPr>
              <a:spcAft>
                <a:spcPts val="1000"/>
              </a:spcAft>
            </a:pPr>
            <a:r>
              <a:rPr lang="en-US" sz="1200" u="sng" dirty="0">
                <a:solidFill>
                  <a:srgbClr val="0000FF"/>
                </a:solidFill>
                <a:effectLst/>
                <a:latin typeface="Calibri" panose="020F0502020204030204" pitchFamily="34" charset="0"/>
                <a:ea typeface="Calibri" panose="020F0502020204030204" pitchFamily="34" charset="0"/>
                <a:hlinkClick r:id="rId7"/>
              </a:rPr>
              <a:t>https://maps.app.goo.gl/pbPTKqLh9AogG5VcA</a:t>
            </a:r>
            <a:endParaRPr lang="en-IN" sz="1200" dirty="0">
              <a:effectLst/>
              <a:latin typeface="Calibri" panose="020F0502020204030204" pitchFamily="34" charset="0"/>
              <a:ea typeface="Calibri" panose="020F0502020204030204" pitchFamily="34" charset="0"/>
            </a:endParaRPr>
          </a:p>
          <a:p>
            <a:pPr marL="0" marR="0" lvl="0" indent="0" algn="just" rtl="0">
              <a:lnSpc>
                <a:spcPct val="100000"/>
              </a:lnSpc>
              <a:spcBef>
                <a:spcPts val="0"/>
              </a:spcBef>
              <a:spcAft>
                <a:spcPts val="0"/>
              </a:spcAft>
              <a:buNone/>
            </a:pPr>
            <a:endParaRPr lang="en-US" sz="1400" b="1" i="1"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8">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9">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0">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Dist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Shodha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yatries.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Shodha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Shodha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Dist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yatries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Shodha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Dist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Shodha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yatries.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Yatries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Yatries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yatries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dist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yatries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Seventh Chinna Shodha Yatra </a:t>
            </a:r>
            <a:r>
              <a:rPr lang="en-US" sz="1200" b="0" i="0" u="none" strike="noStrike" cap="none" dirty="0">
                <a:solidFill>
                  <a:srgbClr val="000000"/>
                </a:solidFill>
                <a:latin typeface="Cambria"/>
                <a:ea typeface="Cambria"/>
                <a:cs typeface="Cambria"/>
                <a:sym typeface="Cambria"/>
              </a:rPr>
              <a:t>- 34 yatries walked over 58 Kms in Nagar Kurnool dist starting from </a:t>
            </a:r>
            <a:r>
              <a:rPr lang="en-US" sz="1200" b="0" i="0" u="none" strike="noStrike" cap="none" dirty="0" err="1">
                <a:solidFill>
                  <a:srgbClr val="000000"/>
                </a:solidFill>
                <a:latin typeface="Cambria"/>
                <a:ea typeface="Cambria"/>
                <a:cs typeface="Cambria"/>
                <a:sym typeface="Cambria"/>
              </a:rPr>
              <a:t>Peddakothapalli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 a scenic place located on the back waters of Krishna from Srisailam Dam was the best place for culmination of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Eighth Chinna Shodha Yatra </a:t>
            </a:r>
            <a:r>
              <a:rPr lang="en-US" sz="1200" b="0" i="0" u="none" strike="noStrike" cap="none" dirty="0">
                <a:solidFill>
                  <a:srgbClr val="000000"/>
                </a:solidFill>
                <a:latin typeface="Cambria"/>
                <a:ea typeface="Cambria"/>
                <a:cs typeface="Cambria"/>
                <a:sym typeface="Cambria"/>
              </a:rPr>
              <a:t>- 36 Yatries gathered at </a:t>
            </a:r>
            <a:r>
              <a:rPr lang="en-US" sz="1200" b="0" i="0" u="none" strike="noStrike" cap="none" dirty="0" err="1">
                <a:solidFill>
                  <a:srgbClr val="000000"/>
                </a:solidFill>
                <a:latin typeface="Cambria"/>
                <a:ea typeface="Cambria"/>
                <a:cs typeface="Cambria"/>
                <a:sym typeface="Cambria"/>
              </a:rPr>
              <a:t>Valivetivaripalem</a:t>
            </a:r>
            <a:r>
              <a:rPr lang="en-US" sz="1200" b="0" i="0" u="none" strike="noStrike" cap="none" dirty="0">
                <a:solidFill>
                  <a:srgbClr val="000000"/>
                </a:solidFill>
                <a:latin typeface="Cambria"/>
                <a:ea typeface="Cambria"/>
                <a:cs typeface="Cambria"/>
                <a:sym typeface="Cambria"/>
              </a:rPr>
              <a:t> in a Brick making farm ten kms away from </a:t>
            </a:r>
            <a:r>
              <a:rPr lang="en-US" sz="1200" b="0" i="0" u="none" strike="noStrike" cap="none" dirty="0" err="1">
                <a:solidFill>
                  <a:srgbClr val="000000"/>
                </a:solidFill>
                <a:latin typeface="Cambria"/>
                <a:ea typeface="Cambria"/>
                <a:cs typeface="Cambria"/>
                <a:sym typeface="Cambria"/>
              </a:rPr>
              <a:t>Ongole</a:t>
            </a:r>
            <a:r>
              <a:rPr lang="en-US" sz="1200" b="0" i="0" u="none" strike="noStrike" cap="none" dirty="0">
                <a:solidFill>
                  <a:srgbClr val="000000"/>
                </a:solidFill>
                <a:latin typeface="Cambria"/>
                <a:ea typeface="Cambria"/>
                <a:cs typeface="Cambria"/>
                <a:sym typeface="Cambria"/>
              </a:rPr>
              <a:t>, the district capital of </a:t>
            </a:r>
            <a:r>
              <a:rPr lang="en-US" sz="1200" b="0" i="0" u="none" strike="noStrike" cap="none" dirty="0" err="1">
                <a:solidFill>
                  <a:srgbClr val="000000"/>
                </a:solidFill>
                <a:latin typeface="Cambria"/>
                <a:ea typeface="Cambria"/>
                <a:cs typeface="Cambria"/>
                <a:sym typeface="Cambria"/>
              </a:rPr>
              <a:t>Prakasam</a:t>
            </a:r>
            <a:r>
              <a:rPr lang="en-US" sz="1200" b="0" i="0" u="none" strike="noStrike" cap="none" dirty="0">
                <a:solidFill>
                  <a:srgbClr val="000000"/>
                </a:solidFill>
                <a:latin typeface="Cambria"/>
                <a:ea typeface="Cambria"/>
                <a:cs typeface="Cambria"/>
                <a:sym typeface="Cambria"/>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enroute interacting with fishermen, farmers and brick makers. E met elders </a:t>
            </a:r>
            <a:r>
              <a:rPr lang="en-US" sz="1200" b="0" i="0" u="none" strike="noStrike" cap="none" dirty="0" err="1">
                <a:solidFill>
                  <a:srgbClr val="000000"/>
                </a:solidFill>
                <a:latin typeface="Cambria"/>
                <a:ea typeface="Cambria"/>
                <a:cs typeface="Cambria"/>
                <a:sym typeface="Cambria"/>
              </a:rPr>
              <a:t>baove</a:t>
            </a:r>
            <a:r>
              <a:rPr lang="en-US" sz="1200" b="0" i="0" u="none" strike="noStrike" cap="none" dirty="0">
                <a:solidFill>
                  <a:srgbClr val="000000"/>
                </a:solidFill>
                <a:latin typeface="Cambria"/>
                <a:ea typeface="Cambria"/>
                <a:cs typeface="Cambria"/>
                <a:sym typeface="Cambria"/>
              </a:rPr>
              <a:t> 90 years and took their blessings and listened to their life story. This yatra also saw 5 inmates from local </a:t>
            </a:r>
            <a:r>
              <a:rPr lang="en-US" sz="1200" b="0" i="0" u="none" strike="noStrike" cap="none" dirty="0" err="1">
                <a:solidFill>
                  <a:srgbClr val="000000"/>
                </a:solidFill>
                <a:latin typeface="Cambria"/>
                <a:ea typeface="Cambria"/>
                <a:cs typeface="Cambria"/>
                <a:sym typeface="Cambria"/>
              </a:rPr>
              <a:t>Orphange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Bommarillu</a:t>
            </a:r>
            <a:r>
              <a:rPr lang="en-US" sz="1200" b="0" i="0" u="none" strike="noStrike" cap="none" dirty="0">
                <a:solidFill>
                  <a:srgbClr val="000000"/>
                </a:solidFill>
                <a:latin typeface="Cambria"/>
                <a:ea typeface="Cambria"/>
                <a:cs typeface="Cambria"/>
                <a:sym typeface="Cambria"/>
              </a:rPr>
              <a:t>" participating very actively and gave all of us </a:t>
            </a:r>
            <a:r>
              <a:rPr lang="en-US" sz="1200" b="0" i="0" u="none" strike="noStrike" cap="none" dirty="0" err="1">
                <a:solidFill>
                  <a:srgbClr val="000000"/>
                </a:solidFill>
                <a:latin typeface="Cambria"/>
                <a:ea typeface="Cambria"/>
                <a:cs typeface="Cambria"/>
                <a:sym typeface="Cambria"/>
              </a:rPr>
              <a:t>tremedous</a:t>
            </a:r>
            <a:r>
              <a:rPr lang="en-US" sz="1200" b="0" i="0" u="none" strike="noStrike" cap="none" dirty="0">
                <a:solidFill>
                  <a:srgbClr val="000000"/>
                </a:solidFill>
                <a:latin typeface="Cambria"/>
                <a:ea typeface="Cambria"/>
                <a:cs typeface="Cambria"/>
                <a:sym typeface="Cambria"/>
              </a:rPr>
              <a:t> pleasure and an intellectual company.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Ninth Chinna Shodha Yatra - </a:t>
            </a:r>
            <a:r>
              <a:rPr lang="en-US" sz="1200" b="0" i="0" u="none" strike="noStrike" cap="none" dirty="0">
                <a:solidFill>
                  <a:srgbClr val="000000"/>
                </a:solidFill>
                <a:latin typeface="Calibri"/>
                <a:ea typeface="Calibri"/>
                <a:cs typeface="Calibri"/>
                <a:sym typeface="Calibri"/>
              </a:rPr>
              <a:t>34 Yatries collected at the Innovator </a:t>
            </a:r>
            <a:r>
              <a:rPr lang="en-US" sz="1200" b="0" i="0" u="none" strike="noStrike" cap="none" dirty="0" err="1">
                <a:solidFill>
                  <a:srgbClr val="000000"/>
                </a:solidFill>
                <a:latin typeface="Calibri"/>
                <a:ea typeface="Calibri"/>
                <a:cs typeface="Calibri"/>
                <a:sym typeface="Calibri"/>
              </a:rPr>
              <a:t>Shanmukha</a:t>
            </a:r>
            <a:r>
              <a:rPr lang="en-US" sz="1200" b="0" i="0" u="none" strike="noStrike" cap="none" dirty="0">
                <a:solidFill>
                  <a:srgbClr val="000000"/>
                </a:solidFill>
                <a:latin typeface="Calibri"/>
                <a:ea typeface="Calibri"/>
                <a:cs typeface="Calibri"/>
                <a:sym typeface="Calibri"/>
              </a:rPr>
              <a:t> Rao’s house in </a:t>
            </a:r>
            <a:r>
              <a:rPr lang="en-US" sz="1200" b="0" i="0" u="none" strike="noStrike" cap="none" dirty="0" err="1">
                <a:solidFill>
                  <a:srgbClr val="000000"/>
                </a:solidFill>
                <a:latin typeface="Calibri"/>
                <a:ea typeface="Calibri"/>
                <a:cs typeface="Calibri"/>
                <a:sym typeface="Calibri"/>
              </a:rPr>
              <a:t>Kambalapally</a:t>
            </a:r>
            <a:r>
              <a:rPr lang="en-US" sz="1200" b="0" i="0" u="none" strike="noStrike" cap="none" dirty="0">
                <a:solidFill>
                  <a:srgbClr val="000000"/>
                </a:solidFill>
                <a:latin typeface="Calibri"/>
                <a:ea typeface="Calibri"/>
                <a:cs typeface="Calibri"/>
                <a:sym typeface="Calibri"/>
              </a:rPr>
              <a:t> village on the morning 21 December 2018. The journey began with an intense interaction with students of local school. Yatra went through a fairly cultivated area, beautiful hills and river beds, mostly through </a:t>
            </a:r>
            <a:r>
              <a:rPr lang="en-US" sz="1200" b="0" i="0" u="none" strike="noStrike" cap="none" dirty="0" err="1">
                <a:solidFill>
                  <a:srgbClr val="000000"/>
                </a:solidFill>
                <a:latin typeface="Calibri"/>
                <a:ea typeface="Calibri"/>
                <a:cs typeface="Calibri"/>
                <a:sym typeface="Calibri"/>
              </a:rPr>
              <a:t>Pakhal</a:t>
            </a:r>
            <a:r>
              <a:rPr lang="en-US" sz="1200" b="0" i="0" u="none" strike="noStrike" cap="none" dirty="0">
                <a:solidFill>
                  <a:srgbClr val="000000"/>
                </a:solidFill>
                <a:latin typeface="Calibri"/>
                <a:ea typeface="Calibri"/>
                <a:cs typeface="Calibri"/>
                <a:sym typeface="Calibri"/>
              </a:rPr>
              <a:t> reserve forest. Another innovator S Babu interacted with yatries and described his simple but very useful innovation. Enroute, yatries met many young farmers, which is rare nowadays, shepherds, school students, women and teachers. Visit to </a:t>
            </a:r>
            <a:r>
              <a:rPr lang="en-US" sz="1200" b="0" i="0" u="none" strike="noStrike" cap="none" dirty="0" err="1">
                <a:solidFill>
                  <a:srgbClr val="000000"/>
                </a:solidFill>
                <a:latin typeface="Calibri"/>
                <a:ea typeface="Calibri"/>
                <a:cs typeface="Calibri"/>
                <a:sym typeface="Calibri"/>
              </a:rPr>
              <a:t>Bheemunipadam</a:t>
            </a:r>
            <a:r>
              <a:rPr lang="en-US" sz="1200" b="0" i="0" u="none" strike="noStrike" cap="none" dirty="0">
                <a:solidFill>
                  <a:srgbClr val="000000"/>
                </a:solidFill>
                <a:latin typeface="Calibri"/>
                <a:ea typeface="Calibri"/>
                <a:cs typeface="Calibri"/>
                <a:sym typeface="Calibri"/>
              </a:rPr>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Thirtieth Chinna Shodha Yatra </a:t>
            </a:r>
            <a:r>
              <a:rPr lang="en-US" sz="1200" b="0" i="0" u="none" strike="noStrike" cap="none" dirty="0">
                <a:solidFill>
                  <a:srgbClr val="000000"/>
                </a:solidFill>
                <a:latin typeface="Cambria"/>
                <a:ea typeface="Cambria"/>
                <a:cs typeface="Cambria"/>
                <a:sym typeface="Cambria"/>
              </a:rPr>
              <a:t>- The coastal district of </a:t>
            </a:r>
            <a:r>
              <a:rPr lang="en-US" sz="1200" b="0" i="0" u="none" strike="noStrike" cap="none" dirty="0" err="1">
                <a:solidFill>
                  <a:srgbClr val="000000"/>
                </a:solidFill>
                <a:latin typeface="Cambria"/>
                <a:ea typeface="Cambria"/>
                <a:cs typeface="Cambria"/>
                <a:sym typeface="Cambria"/>
              </a:rPr>
              <a:t>Srikakualam</a:t>
            </a:r>
            <a:r>
              <a:rPr lang="en-US" sz="1200" b="0" i="0" u="none" strike="noStrike" cap="none" dirty="0">
                <a:solidFill>
                  <a:srgbClr val="000000"/>
                </a:solidFill>
                <a:latin typeface="Cambria"/>
                <a:ea typeface="Cambria"/>
                <a:cs typeface="Cambria"/>
                <a:sym typeface="Cambria"/>
              </a:rPr>
              <a:t> was in the news lately for not so good reason. Cyclone </a:t>
            </a:r>
            <a:r>
              <a:rPr lang="en-US" sz="1200" b="0" i="0" u="none" strike="noStrike" cap="none" dirty="0" err="1">
                <a:solidFill>
                  <a:srgbClr val="000000"/>
                </a:solidFill>
                <a:latin typeface="Cambria"/>
                <a:ea typeface="Cambria"/>
                <a:cs typeface="Cambria"/>
                <a:sym typeface="Cambria"/>
              </a:rPr>
              <a:t>Hudhud</a:t>
            </a:r>
            <a:r>
              <a:rPr lang="en-US" sz="1200" b="0" i="0" u="none" strike="noStrike" cap="none" dirty="0">
                <a:solidFill>
                  <a:srgbClr val="000000"/>
                </a:solidFill>
                <a:latin typeface="Cambria"/>
                <a:ea typeface="Cambria"/>
                <a:cs typeface="Cambria"/>
                <a:sym typeface="Cambria"/>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 the starting point of the Yatra is famous for Khadi and in the last century, majority of politicians wore kurtas made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of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khaddar visit started from a weaver's house and ended at Naira north east. We had the privilege of crossing the flowing rivers </a:t>
            </a:r>
            <a:r>
              <a:rPr lang="en-US" sz="1200" b="0" i="0" u="none" strike="noStrike" cap="none" dirty="0" err="1">
                <a:solidFill>
                  <a:srgbClr val="000000"/>
                </a:solidFill>
                <a:latin typeface="Cambria"/>
                <a:ea typeface="Cambria"/>
                <a:cs typeface="Cambria"/>
                <a:sym typeface="Cambria"/>
              </a:rPr>
              <a:t>Nagavali</a:t>
            </a:r>
            <a:r>
              <a:rPr lang="en-US" sz="1200" b="0" i="0" u="none" strike="noStrike" cap="none" dirty="0">
                <a:solidFill>
                  <a:srgbClr val="000000"/>
                </a:solidFill>
                <a:latin typeface="Cambria"/>
                <a:ea typeface="Cambria"/>
                <a:cs typeface="Cambria"/>
                <a:sym typeface="Cambria"/>
              </a:rPr>
              <a:t> and </a:t>
            </a:r>
            <a:r>
              <a:rPr lang="en-US" sz="1200" b="0" i="0" u="none" strike="noStrike" cap="none" dirty="0" err="1">
                <a:solidFill>
                  <a:srgbClr val="000000"/>
                </a:solidFill>
                <a:latin typeface="Cambria"/>
                <a:ea typeface="Cambria"/>
                <a:cs typeface="Cambria"/>
                <a:sym typeface="Cambria"/>
              </a:rPr>
              <a:t>Vamsha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dhara</a:t>
            </a:r>
            <a:r>
              <a:rPr lang="en-US" sz="1200" b="0" i="0" u="none" strike="noStrike" cap="none" dirty="0">
                <a:solidFill>
                  <a:srgbClr val="000000"/>
                </a:solidFill>
                <a:latin typeface="Cambria"/>
                <a:ea typeface="Cambria"/>
                <a:cs typeface="Cambria"/>
                <a:sym typeface="Cambria"/>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sz="1200" b="0" i="0" u="none" strike="noStrike" cap="none" dirty="0" err="1">
                <a:solidFill>
                  <a:srgbClr val="000000"/>
                </a:solidFill>
                <a:latin typeface="Cambria"/>
                <a:ea typeface="Cambria"/>
                <a:cs typeface="Cambria"/>
                <a:sym typeface="Cambria"/>
              </a:rPr>
              <a:t>Seasame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Minimulu</a:t>
            </a:r>
            <a:r>
              <a:rPr lang="en-US" sz="1200" b="0" i="0" u="none" strike="noStrike" cap="none" dirty="0">
                <a:solidFill>
                  <a:srgbClr val="000000"/>
                </a:solidFill>
                <a:latin typeface="Cambria"/>
                <a:ea typeface="Cambria"/>
                <a:cs typeface="Cambria"/>
                <a:sym typeface="Cambria"/>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31st Chinna Shodha yatra - </a:t>
            </a:r>
            <a:r>
              <a:rPr lang="en-US" sz="1200" b="0" i="0" u="none" strike="noStrike" cap="none" dirty="0">
                <a:solidFill>
                  <a:srgbClr val="000000"/>
                </a:solidFill>
                <a:latin typeface="Cambria"/>
                <a:ea typeface="Cambria"/>
                <a:cs typeface="Cambria"/>
                <a:sym typeface="Cambria"/>
              </a:rPr>
              <a:t>Area we walked was adjacent to the </a:t>
            </a:r>
            <a:r>
              <a:rPr lang="en-US" sz="1200" b="0" i="0" u="none" strike="noStrike" cap="none" dirty="0" err="1">
                <a:solidFill>
                  <a:srgbClr val="000000"/>
                </a:solidFill>
                <a:latin typeface="Cambria"/>
                <a:ea typeface="Cambria"/>
                <a:cs typeface="Cambria"/>
                <a:sym typeface="Cambria"/>
              </a:rPr>
              <a:t>Nallamala</a:t>
            </a:r>
            <a:r>
              <a:rPr lang="en-US" sz="1200" b="0" i="0" u="none" strike="noStrike" cap="none" dirty="0">
                <a:solidFill>
                  <a:srgbClr val="000000"/>
                </a:solidFill>
                <a:latin typeface="Cambria"/>
                <a:ea typeface="Cambria"/>
                <a:cs typeface="Cambria"/>
                <a:sym typeface="Cambria"/>
              </a:rPr>
              <a:t> Forest and  </a:t>
            </a:r>
            <a:r>
              <a:rPr lang="en-US" sz="1200" b="0" i="0" u="none" strike="noStrike" cap="none" dirty="0" err="1">
                <a:solidFill>
                  <a:srgbClr val="000000"/>
                </a:solidFill>
                <a:latin typeface="Cambria"/>
                <a:ea typeface="Cambria"/>
                <a:cs typeface="Cambria"/>
                <a:sym typeface="Cambria"/>
              </a:rPr>
              <a:t>Mahanandi</a:t>
            </a:r>
            <a:r>
              <a:rPr lang="en-US" sz="1200" b="0" i="0" u="none" strike="noStrike" cap="none" dirty="0">
                <a:solidFill>
                  <a:srgbClr val="000000"/>
                </a:solidFill>
                <a:latin typeface="Cambria"/>
                <a:ea typeface="Cambria"/>
                <a:cs typeface="Cambria"/>
                <a:sym typeface="Cambria"/>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32nd Chinna Shodha Yatra - </a:t>
            </a:r>
            <a:r>
              <a:rPr lang="en-US" sz="1200" b="0" i="0" u="none" strike="noStrike" cap="none" dirty="0">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sz="1200" b="0" i="0" u="none" strike="noStrike" cap="none" dirty="0" err="1">
                <a:solidFill>
                  <a:srgbClr val="000000"/>
                </a:solidFill>
                <a:latin typeface="Cambria"/>
                <a:ea typeface="Cambria"/>
                <a:cs typeface="Cambria"/>
                <a:sym typeface="Cambria"/>
              </a:rPr>
              <a:t>Pocharam</a:t>
            </a:r>
            <a:r>
              <a:rPr lang="en-US" sz="1200" b="0" i="0" u="none" strike="noStrike" cap="none" dirty="0">
                <a:solidFill>
                  <a:srgbClr val="000000"/>
                </a:solidFill>
                <a:latin typeface="Cambria"/>
                <a:ea typeface="Cambria"/>
                <a:cs typeface="Cambria"/>
                <a:sym typeface="Cambria"/>
              </a:rPr>
              <a:t> we met a farmer innovator - </a:t>
            </a:r>
            <a:r>
              <a:rPr lang="en-US" sz="1200" b="0" i="0" u="none" strike="noStrike" cap="none" dirty="0" err="1">
                <a:solidFill>
                  <a:srgbClr val="000000"/>
                </a:solidFill>
                <a:latin typeface="Cambria"/>
                <a:ea typeface="Cambria"/>
                <a:cs typeface="Cambria"/>
                <a:sym typeface="Cambria"/>
              </a:rPr>
              <a:t>Pichaiah</a:t>
            </a:r>
            <a:r>
              <a:rPr lang="en-US" sz="1200" b="0" i="0" u="none" strike="noStrike" cap="none" dirty="0">
                <a:solidFill>
                  <a:srgbClr val="000000"/>
                </a:solidFill>
                <a:latin typeface="Cambria"/>
                <a:ea typeface="Cambria"/>
                <a:cs typeface="Cambria"/>
                <a:sym typeface="Cambria"/>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Yatries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Yatries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36</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37</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Nalgonda district offered a soothing weather all the three days. 33 yatries with the support of local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thandas was the highlight of the yatra. Villagers have shown a lot of interest in the innovations displayed by the yatries. Interacted  with three innovators enroute and  impressed by their passion to solve the problems of locals by their creativity. Few Thandas have stones in their fields and Palle Srujana offered a simple machine to remove the stones from the field. The variety and diversity of people and nature made the yatra learnings very rich.</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38th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sz="1200" b="0" i="0" u="none" strike="noStrike" cap="none" dirty="0" err="1">
                <a:solidFill>
                  <a:srgbClr val="000000"/>
                </a:solidFill>
                <a:latin typeface="Calibri"/>
                <a:ea typeface="Calibri"/>
                <a:cs typeface="Calibri"/>
                <a:sym typeface="Calibri"/>
              </a:rPr>
              <a:t>Gurumurthy</a:t>
            </a:r>
            <a:r>
              <a:rPr lang="en-US" sz="1200" b="0" i="0" u="none" strike="noStrike" cap="none" dirty="0">
                <a:solidFill>
                  <a:srgbClr val="000000"/>
                </a:solidFill>
                <a:latin typeface="Calibri"/>
                <a:ea typeface="Calibri"/>
                <a:cs typeface="Calibri"/>
                <a:sym typeface="Calibri"/>
              </a:rPr>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954103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yatries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Yatries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much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Makthum</a:t>
            </a:r>
            <a:r>
              <a:rPr lang="en-US" sz="1100" b="0" i="0" u="none" strike="noStrike" cap="none" dirty="0">
                <a:solidFill>
                  <a:srgbClr val="222222"/>
                </a:solidFill>
                <a:highlight>
                  <a:srgbClr val="FFFFFF"/>
                </a:highlight>
                <a:latin typeface="Arial"/>
                <a:ea typeface="Arial"/>
                <a:cs typeface="Arial"/>
                <a:sym typeface="Arial"/>
              </a:rPr>
              <a:t> Mohmmed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a:t>
            </a:r>
            <a:r>
              <a:rPr lang="en-US" sz="1100" b="0" i="0" u="none" strike="noStrike" cap="none" dirty="0" err="1">
                <a:solidFill>
                  <a:srgbClr val="222222"/>
                </a:solidFill>
                <a:highlight>
                  <a:srgbClr val="FFFFFF"/>
                </a:highlight>
                <a:latin typeface="Arial"/>
                <a:ea typeface="Arial"/>
                <a:cs typeface="Arial"/>
                <a:sym typeface="Arial"/>
              </a:rPr>
              <a:t>and</a:t>
            </a:r>
            <a:r>
              <a:rPr lang="en-US" sz="1100" b="0" i="0" u="none" strike="noStrike" cap="none" dirty="0">
                <a:solidFill>
                  <a:srgbClr val="222222"/>
                </a:solidFill>
                <a:highlight>
                  <a:srgbClr val="FFFFFF"/>
                </a:highlight>
                <a:latin typeface="Arial"/>
                <a:ea typeface="Arial"/>
                <a:cs typeface="Arial"/>
                <a:sym typeface="Arial"/>
              </a:rPr>
              <a:t>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49</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50 Chinna Shodha Yatra</a:t>
            </a: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9225049"/>
          </a:xfrm>
          <a:prstGeom prst="rect">
            <a:avLst/>
          </a:prstGeom>
          <a:noFill/>
          <a:ln>
            <a:noFill/>
          </a:ln>
        </p:spPr>
        <p:txBody>
          <a:bodyPr spcFirstLastPara="1" wrap="square" lIns="45700" tIns="45700" rIns="45700" bIns="45700" anchor="t" anchorCtr="0">
            <a:spAutoFit/>
          </a:bodyPr>
          <a:lstStyle/>
          <a:p>
            <a:pPr>
              <a:lnSpc>
                <a:spcPct val="115000"/>
              </a:lnSpc>
              <a:spcAft>
                <a:spcPts val="1000"/>
              </a:spcAft>
            </a:pPr>
            <a:r>
              <a:rPr lang="en-US" sz="1400" b="1" i="0" u="none" strike="noStrike" cap="none" dirty="0">
                <a:solidFill>
                  <a:srgbClr val="00B050"/>
                </a:solidFill>
                <a:latin typeface="Cambria"/>
                <a:ea typeface="Cambria"/>
                <a:cs typeface="Cambria"/>
                <a:sym typeface="Cambria"/>
              </a:rPr>
              <a:t>Registration: </a:t>
            </a:r>
            <a:r>
              <a:rPr lang="en-US" sz="1400" b="0" i="0" u="none" strike="noStrike" cap="none" dirty="0">
                <a:solidFill>
                  <a:srgbClr val="000000"/>
                </a:solidFill>
                <a:latin typeface="Cambria"/>
                <a:ea typeface="Cambria"/>
                <a:cs typeface="Cambria"/>
                <a:sym typeface="Cambria"/>
              </a:rPr>
              <a:t>Please fill the form at the following link</a:t>
            </a:r>
          </a:p>
          <a:p>
            <a:pPr>
              <a:lnSpc>
                <a:spcPct val="115000"/>
              </a:lnSpc>
              <a:spcAft>
                <a:spcPts val="1000"/>
              </a:spcAft>
            </a:pPr>
            <a:r>
              <a:rPr lang="en-US" sz="1600" dirty="0">
                <a:effectLst/>
                <a:latin typeface="Calibri" panose="020F0502020204030204" pitchFamily="34" charset="0"/>
                <a:ea typeface="Calibri" panose="020F0502020204030204" pitchFamily="34" charset="0"/>
              </a:rPr>
              <a:t>https://forms.gle/JJBAR3CYsT6vrCK37</a:t>
            </a:r>
            <a:endParaRPr lang="en-IN" sz="16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400" b="1" i="0" u="none" strike="noStrike" cap="none" dirty="0">
                <a:solidFill>
                  <a:srgbClr val="FF0000"/>
                </a:solidFill>
                <a:latin typeface="Cambria"/>
                <a:ea typeface="Cambria"/>
                <a:cs typeface="Cambria"/>
                <a:sym typeface="Cambria"/>
              </a:rPr>
              <a:t>Last date for Registration: Noon, 16 January 2025</a:t>
            </a:r>
            <a:endParaRPr lang="en-US" sz="1600" b="0" i="0" u="none" strike="noStrike" cap="none" dirty="0">
              <a:solidFill>
                <a:srgbClr val="000000"/>
              </a:solidFill>
              <a:latin typeface="Arial"/>
              <a:ea typeface="Arial"/>
              <a:cs typeface="Arial"/>
              <a:sym typeface="Arial"/>
            </a:endParaRPr>
          </a:p>
          <a:p>
            <a:pPr>
              <a:lnSpc>
                <a:spcPct val="115000"/>
              </a:lnSpc>
              <a:spcAft>
                <a:spcPts val="1000"/>
              </a:spcAft>
            </a:pPr>
            <a:endPar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To reach the Meeting Point:</a:t>
            </a:r>
          </a:p>
          <a:p>
            <a:pPr>
              <a:lnSpc>
                <a:spcPct val="115000"/>
              </a:lnSpc>
              <a:spcAft>
                <a:spcPts val="1000"/>
              </a:spcAft>
            </a:pPr>
            <a:r>
              <a:rPr lang="en-US" sz="1800" dirty="0">
                <a:effectLst/>
                <a:latin typeface="Calibri" panose="020F0502020204030204" pitchFamily="34" charset="0"/>
                <a:ea typeface="Calibri" panose="020F0502020204030204" pitchFamily="34" charset="0"/>
              </a:rPr>
              <a:t> </a:t>
            </a:r>
            <a:r>
              <a:rPr lang="en-US" b="1" dirty="0">
                <a:effectLst/>
                <a:latin typeface="Calibri" panose="020F0502020204030204" pitchFamily="34" charset="0"/>
                <a:ea typeface="Calibri" panose="020F0502020204030204" pitchFamily="34" charset="0"/>
              </a:rPr>
              <a:t>To reach the Meeting Point:</a:t>
            </a:r>
            <a:endParaRPr lang="en-IN" dirty="0">
              <a:effectLst/>
              <a:latin typeface="Calibri" panose="020F0502020204030204" pitchFamily="34" charset="0"/>
              <a:ea typeface="Calibri" panose="020F0502020204030204" pitchFamily="34" charset="0"/>
            </a:endParaRPr>
          </a:p>
          <a:p>
            <a:pPr algn="just">
              <a:lnSpc>
                <a:spcPct val="115000"/>
              </a:lnSpc>
              <a:spcAft>
                <a:spcPts val="1000"/>
              </a:spcAft>
            </a:pPr>
            <a:r>
              <a:rPr lang="en-US" dirty="0" err="1">
                <a:effectLst/>
                <a:latin typeface="Calibri" panose="020F0502020204030204" pitchFamily="34" charset="0"/>
                <a:ea typeface="Calibri" panose="020F0502020204030204" pitchFamily="34" charset="0"/>
              </a:rPr>
              <a:t>Anantagiri</a:t>
            </a:r>
            <a:r>
              <a:rPr lang="en-US" dirty="0">
                <a:effectLst/>
                <a:latin typeface="Calibri" panose="020F0502020204030204" pitchFamily="34" charset="0"/>
                <a:ea typeface="Calibri" panose="020F0502020204030204" pitchFamily="34" charset="0"/>
              </a:rPr>
              <a:t> is 6 km from </a:t>
            </a:r>
            <a:r>
              <a:rPr lang="en-US" dirty="0" err="1">
                <a:effectLst/>
                <a:latin typeface="Calibri" panose="020F0502020204030204" pitchFamily="34" charset="0"/>
                <a:ea typeface="Calibri" panose="020F0502020204030204" pitchFamily="34" charset="0"/>
              </a:rPr>
              <a:t>Vikarabad</a:t>
            </a:r>
            <a:r>
              <a:rPr lang="en-US" dirty="0">
                <a:effectLst/>
                <a:latin typeface="Calibri" panose="020F0502020204030204" pitchFamily="34" charset="0"/>
                <a:ea typeface="Calibri" panose="020F0502020204030204" pitchFamily="34" charset="0"/>
              </a:rPr>
              <a:t>, the nearest Railway station is </a:t>
            </a:r>
            <a:r>
              <a:rPr lang="en-US" dirty="0" err="1">
                <a:effectLst/>
                <a:latin typeface="Calibri" panose="020F0502020204030204" pitchFamily="34" charset="0"/>
                <a:ea typeface="Calibri" panose="020F0502020204030204" pitchFamily="34" charset="0"/>
              </a:rPr>
              <a:t>Vikarabad</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Vikarabad</a:t>
            </a:r>
            <a:r>
              <a:rPr lang="en-US" dirty="0">
                <a:effectLst/>
                <a:latin typeface="Calibri" panose="020F0502020204030204" pitchFamily="34" charset="0"/>
                <a:ea typeface="Calibri" panose="020F0502020204030204" pitchFamily="34" charset="0"/>
              </a:rPr>
              <a:t> is 70 km from Hyderabad. Autos are available from </a:t>
            </a:r>
            <a:r>
              <a:rPr lang="en-US" dirty="0" err="1">
                <a:effectLst/>
                <a:latin typeface="Calibri" panose="020F0502020204030204" pitchFamily="34" charset="0"/>
                <a:ea typeface="Calibri" panose="020F0502020204030204" pitchFamily="34" charset="0"/>
              </a:rPr>
              <a:t>Vikarabad</a:t>
            </a:r>
            <a:r>
              <a:rPr lang="en-US" dirty="0">
                <a:effectLst/>
                <a:latin typeface="Calibri" panose="020F0502020204030204" pitchFamily="34" charset="0"/>
                <a:ea typeface="Calibri" panose="020F0502020204030204" pitchFamily="34" charset="0"/>
              </a:rPr>
              <a:t> to </a:t>
            </a:r>
            <a:r>
              <a:rPr lang="en-US" dirty="0" err="1">
                <a:effectLst/>
                <a:latin typeface="Calibri" panose="020F0502020204030204" pitchFamily="34" charset="0"/>
                <a:ea typeface="Calibri" panose="020F0502020204030204" pitchFamily="34" charset="0"/>
              </a:rPr>
              <a:t>Anantagiri</a:t>
            </a:r>
            <a:r>
              <a:rPr lang="en-US" dirty="0">
                <a:effectLst/>
                <a:latin typeface="Calibri" panose="020F0502020204030204" pitchFamily="34" charset="0"/>
                <a:ea typeface="Calibri" panose="020F0502020204030204" pitchFamily="34" charset="0"/>
              </a:rPr>
              <a:t>. </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b="1" dirty="0">
                <a:effectLst/>
                <a:latin typeface="Calibri" panose="020F0502020204030204" pitchFamily="34" charset="0"/>
                <a:ea typeface="Calibri" panose="020F0502020204030204" pitchFamily="34" charset="0"/>
              </a:rPr>
              <a:t>Return Journey:</a:t>
            </a:r>
            <a:endParaRPr lang="en-IN" dirty="0">
              <a:effectLst/>
              <a:latin typeface="Calibri" panose="020F0502020204030204" pitchFamily="34" charset="0"/>
              <a:ea typeface="Calibri" panose="020F0502020204030204" pitchFamily="34" charset="0"/>
            </a:endParaRPr>
          </a:p>
          <a:p>
            <a:pPr algn="just">
              <a:lnSpc>
                <a:spcPct val="115000"/>
              </a:lnSpc>
              <a:spcAft>
                <a:spcPts val="1000"/>
              </a:spcAft>
            </a:pPr>
            <a:r>
              <a:rPr lang="en-US" dirty="0">
                <a:effectLst/>
                <a:latin typeface="Calibri" panose="020F0502020204030204" pitchFamily="34" charset="0"/>
                <a:ea typeface="Calibri" panose="020F0502020204030204" pitchFamily="34" charset="0"/>
              </a:rPr>
              <a:t>On 19 January 2025, </a:t>
            </a:r>
            <a:r>
              <a:rPr lang="en-US" dirty="0" err="1">
                <a:effectLst/>
                <a:latin typeface="Calibri" panose="020F0502020204030204" pitchFamily="34" charset="0"/>
                <a:ea typeface="Calibri" panose="020F0502020204030204" pitchFamily="34" charset="0"/>
              </a:rPr>
              <a:t>yatries</a:t>
            </a:r>
            <a:r>
              <a:rPr lang="en-US" dirty="0">
                <a:effectLst/>
                <a:latin typeface="Calibri" panose="020F0502020204030204" pitchFamily="34" charset="0"/>
                <a:ea typeface="Calibri" panose="020F0502020204030204" pitchFamily="34" charset="0"/>
              </a:rPr>
              <a:t> will be able to leave any time after 5 PM from </a:t>
            </a:r>
            <a:r>
              <a:rPr lang="en-IN" dirty="0" err="1">
                <a:effectLst/>
                <a:latin typeface="Calibri" panose="020F0502020204030204" pitchFamily="34" charset="0"/>
                <a:ea typeface="Calibri" panose="020F0502020204030204" pitchFamily="34" charset="0"/>
              </a:rPr>
              <a:t>Sarpanpally</a:t>
            </a:r>
            <a:r>
              <a:rPr lang="en-IN" dirty="0">
                <a:effectLst/>
                <a:latin typeface="Calibri" panose="020F0502020204030204" pitchFamily="34" charset="0"/>
                <a:ea typeface="Calibri" panose="020F0502020204030204" pitchFamily="34" charset="0"/>
              </a:rPr>
              <a:t> lake</a:t>
            </a:r>
            <a:r>
              <a:rPr lang="en-US" dirty="0">
                <a:effectLst/>
                <a:latin typeface="Calibri" panose="020F0502020204030204" pitchFamily="34" charset="0"/>
                <a:ea typeface="Calibri" panose="020F0502020204030204" pitchFamily="34" charset="0"/>
              </a:rPr>
              <a:t> by road to </a:t>
            </a:r>
            <a:r>
              <a:rPr lang="en-US" dirty="0" err="1">
                <a:effectLst/>
                <a:latin typeface="Calibri" panose="020F0502020204030204" pitchFamily="34" charset="0"/>
                <a:ea typeface="Calibri" panose="020F0502020204030204" pitchFamily="34" charset="0"/>
              </a:rPr>
              <a:t>Vikarabad</a:t>
            </a:r>
            <a:r>
              <a:rPr lang="en-US" dirty="0">
                <a:effectLst/>
                <a:latin typeface="Calibri" panose="020F0502020204030204" pitchFamily="34" charset="0"/>
                <a:ea typeface="Calibri" panose="020F0502020204030204" pitchFamily="34" charset="0"/>
              </a:rPr>
              <a:t> which is the nearest Railway station. Travel time is minimum 30 minutes. Return reservations may be made accordingly. </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rPr>
              <a:t> </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b="1" dirty="0">
                <a:effectLst/>
                <a:latin typeface="Calibri" panose="020F0502020204030204" pitchFamily="34" charset="0"/>
                <a:ea typeface="Calibri" panose="020F0502020204030204" pitchFamily="34" charset="0"/>
              </a:rPr>
              <a:t>Route we walk…..</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rPr>
              <a:t>17 January – </a:t>
            </a:r>
            <a:r>
              <a:rPr lang="en-US" dirty="0" err="1">
                <a:effectLst/>
                <a:latin typeface="Calibri" panose="020F0502020204030204" pitchFamily="34" charset="0"/>
                <a:ea typeface="Calibri" panose="020F0502020204030204" pitchFamily="34" charset="0"/>
              </a:rPr>
              <a:t>Anantagiri</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Kerelli</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Dharur</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Dornal</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IN" dirty="0">
                <a:effectLst/>
                <a:latin typeface="Calibri" panose="020F0502020204030204" pitchFamily="34" charset="0"/>
                <a:ea typeface="Calibri" panose="020F0502020204030204" pitchFamily="34" charset="0"/>
              </a:rPr>
              <a:t>18 January – </a:t>
            </a:r>
            <a:r>
              <a:rPr lang="en-IN" dirty="0" err="1">
                <a:effectLst/>
                <a:latin typeface="Calibri" panose="020F0502020204030204" pitchFamily="34" charset="0"/>
                <a:ea typeface="Calibri" panose="020F0502020204030204" pitchFamily="34" charset="0"/>
              </a:rPr>
              <a:t>Nagaram</a:t>
            </a:r>
            <a:r>
              <a:rPr lang="en-IN" dirty="0">
                <a:effectLst/>
                <a:latin typeface="Calibri" panose="020F0502020204030204" pitchFamily="34" charset="0"/>
                <a:ea typeface="Calibri" panose="020F0502020204030204" pitchFamily="34" charset="0"/>
              </a:rPr>
              <a:t> - </a:t>
            </a:r>
            <a:r>
              <a:rPr lang="en-IN" dirty="0" err="1">
                <a:effectLst/>
                <a:latin typeface="Calibri" panose="020F0502020204030204" pitchFamily="34" charset="0"/>
                <a:ea typeface="Calibri" panose="020F0502020204030204" pitchFamily="34" charset="0"/>
              </a:rPr>
              <a:t>Momikhrud</a:t>
            </a:r>
            <a:r>
              <a:rPr lang="en-IN" dirty="0">
                <a:effectLst/>
                <a:latin typeface="Calibri" panose="020F0502020204030204" pitchFamily="34" charset="0"/>
                <a:ea typeface="Calibri" panose="020F0502020204030204" pitchFamily="34" charset="0"/>
              </a:rPr>
              <a:t> - </a:t>
            </a:r>
            <a:r>
              <a:rPr lang="en-IN" dirty="0" err="1">
                <a:effectLst/>
                <a:latin typeface="Calibri" panose="020F0502020204030204" pitchFamily="34" charset="0"/>
                <a:ea typeface="Calibri" panose="020F0502020204030204" pitchFamily="34" charset="0"/>
              </a:rPr>
              <a:t>Barkatpalle</a:t>
            </a:r>
            <a:r>
              <a:rPr lang="en-IN" dirty="0">
                <a:effectLst/>
                <a:latin typeface="Calibri" panose="020F0502020204030204" pitchFamily="34" charset="0"/>
                <a:ea typeface="Calibri" panose="020F0502020204030204" pitchFamily="34" charset="0"/>
              </a:rPr>
              <a:t> - </a:t>
            </a:r>
            <a:r>
              <a:rPr lang="en-IN" dirty="0" err="1">
                <a:effectLst/>
                <a:latin typeface="Calibri" panose="020F0502020204030204" pitchFamily="34" charset="0"/>
                <a:ea typeface="Calibri" panose="020F0502020204030204" pitchFamily="34" charset="0"/>
              </a:rPr>
              <a:t>Naskal</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IN" dirty="0">
                <a:effectLst/>
                <a:latin typeface="Calibri" panose="020F0502020204030204" pitchFamily="34" charset="0"/>
                <a:ea typeface="Calibri" panose="020F0502020204030204" pitchFamily="34" charset="0"/>
              </a:rPr>
              <a:t>19 January – </a:t>
            </a:r>
            <a:r>
              <a:rPr lang="en-IN" dirty="0" err="1">
                <a:effectLst/>
                <a:latin typeface="Calibri" panose="020F0502020204030204" pitchFamily="34" charset="0"/>
                <a:ea typeface="Calibri" panose="020F0502020204030204" pitchFamily="34" charset="0"/>
              </a:rPr>
              <a:t>Dyacharam</a:t>
            </a:r>
            <a:r>
              <a:rPr lang="en-IN" dirty="0">
                <a:effectLst/>
                <a:latin typeface="Calibri" panose="020F0502020204030204" pitchFamily="34" charset="0"/>
                <a:ea typeface="Calibri" panose="020F0502020204030204" pitchFamily="34" charset="0"/>
              </a:rPr>
              <a:t> – </a:t>
            </a:r>
            <a:r>
              <a:rPr lang="en-IN" dirty="0" err="1">
                <a:effectLst/>
                <a:latin typeface="Calibri" panose="020F0502020204030204" pitchFamily="34" charset="0"/>
                <a:ea typeface="Calibri" panose="020F0502020204030204" pitchFamily="34" charset="0"/>
              </a:rPr>
              <a:t>Sarpanpally</a:t>
            </a:r>
            <a:r>
              <a:rPr lang="en-IN" dirty="0">
                <a:effectLst/>
                <a:latin typeface="Calibri" panose="020F0502020204030204" pitchFamily="34" charset="0"/>
                <a:ea typeface="Calibri" panose="020F0502020204030204" pitchFamily="34" charset="0"/>
              </a:rPr>
              <a:t> lake</a:t>
            </a:r>
          </a:p>
          <a:p>
            <a:pPr>
              <a:lnSpc>
                <a:spcPct val="115000"/>
              </a:lnSpc>
              <a:spcAft>
                <a:spcPts val="1000"/>
              </a:spcAft>
            </a:pPr>
            <a:r>
              <a:rPr lang="en-IN" b="1" dirty="0">
                <a:effectLst/>
                <a:latin typeface="Calibri" panose="020F0502020204030204" pitchFamily="34" charset="0"/>
                <a:ea typeface="Calibri" panose="020F0502020204030204" pitchFamily="34" charset="0"/>
              </a:rPr>
              <a:t> </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b="1" dirty="0">
                <a:effectLst/>
                <a:latin typeface="Calibri" panose="020F0502020204030204" pitchFamily="34" charset="0"/>
                <a:ea typeface="Calibri" panose="020F0502020204030204" pitchFamily="34" charset="0"/>
              </a:rPr>
              <a:t>The yatra area offers:</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rPr>
              <a:t>Paddy, cotton, maize fields, hills, Lakes, interactions with farmers and their women and children, many more…..</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36970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Shodha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Unlearn and learn</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 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Reliance/Swayam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 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a:t>
            </a:r>
            <a:r>
              <a:rPr lang="en-US" sz="1200" dirty="0">
                <a:latin typeface="Cambria"/>
                <a:ea typeface="Cambria"/>
                <a:cs typeface="Cambria"/>
                <a:sym typeface="Cambria"/>
              </a:rPr>
              <a:t> and people.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Shodha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Shodha Yatra is essential.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Yatries on voluntary basis will maintain the accounts and present the same to the group just before the conclusion of the yatra. Bring sufficient cash as the yatra area may not offer ATM facility.</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Palle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Chinna Shodha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27</a:t>
            </a:r>
            <a:r>
              <a:rPr lang="en-US" sz="1200" baseline="30000" dirty="0">
                <a:latin typeface="Cambria"/>
                <a:ea typeface="Cambria"/>
                <a:cs typeface="Cambria"/>
                <a:sym typeface="Cambria"/>
              </a:rPr>
              <a:t>st</a:t>
            </a:r>
            <a:r>
              <a:rPr lang="en-US" sz="1200" dirty="0">
                <a:latin typeface="Cambria"/>
                <a:ea typeface="Cambria"/>
                <a:cs typeface="Cambria"/>
                <a:sym typeface="Cambria"/>
              </a:rPr>
              <a:t> October </a:t>
            </a:r>
            <a:r>
              <a:rPr lang="en-US" sz="1200" b="0" i="0" u="none" strike="noStrike" cap="none" dirty="0">
                <a:solidFill>
                  <a:srgbClr val="000000"/>
                </a:solidFill>
                <a:latin typeface="Cambria"/>
                <a:ea typeface="Cambria"/>
                <a:cs typeface="Cambria"/>
                <a:sym typeface="Cambria"/>
              </a:rPr>
              <a:t>2024. 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 Cash sharing with villagers is prohibited.</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t>
            </a:r>
            <a:r>
              <a:rPr lang="en-US" sz="1200" b="1" i="0" u="none" strike="noStrike" cap="none" dirty="0">
                <a:solidFill>
                  <a:srgbClr val="000000"/>
                </a:solidFill>
                <a:latin typeface="Cambria"/>
                <a:ea typeface="Cambria"/>
                <a:cs typeface="Cambria"/>
                <a:sym typeface="Cambria"/>
              </a:rPr>
              <a:t>anjireddy.boddu@gmail.com</a:t>
            </a:r>
            <a:endParaRPr sz="14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31 October 2024.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06343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a:t>
            </a:r>
            <a:r>
              <a:rPr lang="en-US" sz="1200" dirty="0">
                <a:latin typeface="Cambria"/>
                <a:ea typeface="Cambria"/>
                <a:cs typeface="Cambria"/>
                <a:sym typeface="Cambria"/>
              </a:rPr>
              <a:t>luggage piece</a:t>
            </a:r>
            <a:r>
              <a:rPr lang="en-US" sz="1200" b="0" i="0" u="none" strike="noStrike" cap="none" dirty="0">
                <a:solidFill>
                  <a:srgbClr val="000000"/>
                </a:solidFill>
                <a:latin typeface="Cambria"/>
                <a:ea typeface="Cambria"/>
                <a:cs typeface="Cambria"/>
                <a:sym typeface="Cambria"/>
              </a:rPr>
              <a:t> per participant will be carried separately in a logistic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Chinna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a:t>
            </a:r>
            <a:r>
              <a:rPr lang="en-US" sz="1100" dirty="0">
                <a:latin typeface="Cambria"/>
                <a:ea typeface="Cambria"/>
                <a:cs typeface="Cambria"/>
                <a:sym typeface="Cambria"/>
              </a:rPr>
              <a:t>should avoid </a:t>
            </a:r>
            <a:r>
              <a:rPr lang="en-US" sz="1100" b="0" i="0" u="none" strike="noStrike" cap="none" dirty="0">
                <a:solidFill>
                  <a:srgbClr val="000000"/>
                </a:solidFill>
                <a:latin typeface="Cambria"/>
                <a:ea typeface="Cambria"/>
                <a:cs typeface="Cambria"/>
                <a:sym typeface="Cambria"/>
              </a:rPr>
              <a:t>walking with their friends/colleagues. The objective of this walk is to get to know other unknown yatries and local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in a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824375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group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r>
              <a:rPr lang="en-US" sz="1200" dirty="0">
                <a:latin typeface="Cambria"/>
                <a:ea typeface="Cambria"/>
                <a:sym typeface="Cambria"/>
              </a:rPr>
              <a:t>Contacts: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Brig P </a:t>
            </a:r>
            <a:r>
              <a:rPr lang="en-US" sz="1100" dirty="0" err="1">
                <a:effectLst/>
                <a:latin typeface="Calibri" panose="020F0502020204030204" pitchFamily="34" charset="0"/>
                <a:ea typeface="Calibri" panose="020F0502020204030204" pitchFamily="34" charset="0"/>
                <a:cs typeface="Mangal" panose="02040503050203030202" pitchFamily="18" charset="0"/>
              </a:rPr>
              <a:t>Ganesham</a:t>
            </a:r>
            <a:r>
              <a:rPr lang="en-US" sz="1100" dirty="0">
                <a:effectLst/>
                <a:latin typeface="Calibri" panose="020F0502020204030204" pitchFamily="34" charset="0"/>
                <a:ea typeface="Calibri" panose="020F0502020204030204" pitchFamily="34" charset="0"/>
                <a:cs typeface="Mangal" panose="02040503050203030202" pitchFamily="18" charset="0"/>
              </a:rPr>
              <a:t>: 9866001678  </a:t>
            </a:r>
            <a:r>
              <a:rPr lang="en-US" sz="1100" dirty="0">
                <a:effectLst/>
                <a:latin typeface="Calibri" panose="020F0502020204030204" pitchFamily="34" charset="0"/>
                <a:ea typeface="Calibri" panose="020F0502020204030204" pitchFamily="34" charset="0"/>
                <a:cs typeface="Mangal" panose="02040503050203030202" pitchFamily="18" charset="0"/>
                <a:hlinkClick r:id="rId4"/>
              </a:rPr>
              <a:t>president@pallesrujana.org</a:t>
            </a:r>
            <a:r>
              <a:rPr lang="en-US" sz="1100" dirty="0">
                <a:effectLst/>
                <a:latin typeface="Calibri" panose="020F0502020204030204" pitchFamily="34" charset="0"/>
                <a:ea typeface="Calibri" panose="020F0502020204030204" pitchFamily="34" charset="0"/>
                <a:cs typeface="Mangal" panose="02040503050203030202" pitchFamily="18" charset="0"/>
              </a:rPr>
              <a:t>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Anji Reddy: 9966646176 anjireddy.boddu@gmail.com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US" sz="1200" dirty="0">
                <a:effectLst/>
                <a:latin typeface="Calibri" panose="020F0502020204030204" pitchFamily="34" charset="0"/>
                <a:ea typeface="Calibri" panose="020F0502020204030204" pitchFamily="34" charset="0"/>
              </a:rPr>
              <a:t>Murali, 8801477394, pavanvamisetti@gmail.com</a:t>
            </a:r>
            <a:endParaRPr lang="en-IN"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7">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8">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9">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294026" y="1442131"/>
            <a:ext cx="2479336" cy="1951039"/>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73037" y="5568269"/>
            <a:ext cx="2600325" cy="2051731"/>
          </a:xfrm>
          <a:prstGeom prst="rect">
            <a:avLst/>
          </a:prstGeom>
          <a:noFill/>
          <a:ln>
            <a:noFill/>
          </a:ln>
        </p:spPr>
      </p:pic>
      <p:pic>
        <p:nvPicPr>
          <p:cNvPr id="3" name="Picture 2">
            <a:extLst>
              <a:ext uri="{FF2B5EF4-FFF2-40B4-BE49-F238E27FC236}">
                <a16:creationId xmlns:a16="http://schemas.microsoft.com/office/drawing/2014/main" id="{2C6D9437-3B19-C738-FBCB-F238558EC999}"/>
              </a:ext>
            </a:extLst>
          </p:cNvPr>
          <p:cNvPicPr>
            <a:picLocks noChangeAspect="1"/>
          </p:cNvPicPr>
          <p:nvPr/>
        </p:nvPicPr>
        <p:blipFill>
          <a:blip r:embed="rId10"/>
          <a:stretch>
            <a:fillRect/>
          </a:stretch>
        </p:blipFill>
        <p:spPr>
          <a:xfrm>
            <a:off x="2827794" y="5618614"/>
            <a:ext cx="2689225" cy="1951039"/>
          </a:xfrm>
          <a:prstGeom prst="rect">
            <a:avLst/>
          </a:prstGeom>
        </p:spPr>
      </p:pic>
      <p:pic>
        <p:nvPicPr>
          <p:cNvPr id="5" name="Picture 4">
            <a:extLst>
              <a:ext uri="{FF2B5EF4-FFF2-40B4-BE49-F238E27FC236}">
                <a16:creationId xmlns:a16="http://schemas.microsoft.com/office/drawing/2014/main" id="{C2FB801F-C1AA-8EA6-D0BD-94E853065274}"/>
              </a:ext>
            </a:extLst>
          </p:cNvPr>
          <p:cNvPicPr>
            <a:picLocks noChangeAspect="1"/>
          </p:cNvPicPr>
          <p:nvPr/>
        </p:nvPicPr>
        <p:blipFill>
          <a:blip r:embed="rId11"/>
          <a:stretch>
            <a:fillRect/>
          </a:stretch>
        </p:blipFill>
        <p:spPr>
          <a:xfrm>
            <a:off x="2857501" y="1467182"/>
            <a:ext cx="2705099" cy="1925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Previous Yatras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First Chinna Shodha Yatra </a:t>
            </a:r>
            <a:r>
              <a:rPr lang="en-US" sz="1200" b="0" i="0" u="none" strike="noStrike" cap="none" dirty="0">
                <a:solidFill>
                  <a:srgbClr val="000000"/>
                </a:solidFill>
                <a:latin typeface="Cambria"/>
                <a:ea typeface="Cambria"/>
                <a:cs typeface="Cambria"/>
                <a:sym typeface="Cambria"/>
              </a:rPr>
              <a:t>was held in April- May 2011 in </a:t>
            </a:r>
            <a:r>
              <a:rPr lang="en-US" sz="1200" b="0" i="0" u="none" strike="noStrike" cap="none" dirty="0" err="1">
                <a:solidFill>
                  <a:srgbClr val="000000"/>
                </a:solidFill>
                <a:latin typeface="Cambria"/>
                <a:ea typeface="Cambria"/>
                <a:cs typeface="Cambria"/>
                <a:sym typeface="Cambria"/>
              </a:rPr>
              <a:t>Duggondi</a:t>
            </a:r>
            <a:r>
              <a:rPr lang="en-US" sz="1200" b="0" i="0" u="none" strike="noStrike" cap="none" dirty="0">
                <a:solidFill>
                  <a:srgbClr val="000000"/>
                </a:solidFill>
                <a:latin typeface="Cambria"/>
                <a:ea typeface="Cambria"/>
                <a:cs typeface="Cambria"/>
                <a:sym typeface="Cambria"/>
              </a:rPr>
              <a:t> Mandal of Dist Warangal.  23 students (6 girls) from NITW, MRIM and others participated. The feedback indicated that the objectives were fully achieved.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Second Chinna Shodha Yatra </a:t>
            </a:r>
            <a:r>
              <a:rPr lang="en-US" sz="1200" b="0" i="0" u="none" strike="noStrike" cap="none" dirty="0">
                <a:solidFill>
                  <a:srgbClr val="000000"/>
                </a:solidFill>
                <a:latin typeface="Cambria"/>
                <a:ea typeface="Cambria"/>
                <a:cs typeface="Cambria"/>
                <a:sym typeface="Cambria"/>
              </a:rPr>
              <a:t>was organized during 18-20 November 2011 in </a:t>
            </a:r>
            <a:r>
              <a:rPr lang="en-US" sz="1200" b="0" i="0" u="none" strike="noStrike" cap="none" dirty="0" err="1">
                <a:solidFill>
                  <a:srgbClr val="000000"/>
                </a:solidFill>
                <a:latin typeface="Cambria"/>
                <a:ea typeface="Cambria"/>
                <a:cs typeface="Cambria"/>
                <a:sym typeface="Cambria"/>
              </a:rPr>
              <a:t>Kothaguda</a:t>
            </a:r>
            <a:r>
              <a:rPr lang="en-US" sz="1200" b="0" i="0" u="none" strike="noStrike" cap="none" dirty="0">
                <a:solidFill>
                  <a:srgbClr val="000000"/>
                </a:solidFill>
                <a:latin typeface="Cambria"/>
                <a:ea typeface="Cambria"/>
                <a:cs typeface="Cambria"/>
                <a:sym typeface="Cambria"/>
              </a:rPr>
              <a:t> Mandal of Warangal Dist from the</a:t>
            </a:r>
            <a:r>
              <a:rPr lang="en-US" sz="1200" b="1" i="0" u="none" strike="noStrike" cap="none" dirty="0">
                <a:solidFill>
                  <a:srgbClr val="000000"/>
                </a:solidFill>
                <a:latin typeface="Cambria"/>
                <a:ea typeface="Cambria"/>
                <a:cs typeface="Cambria"/>
                <a:sym typeface="Cambria"/>
              </a:rPr>
              <a:t> </a:t>
            </a:r>
            <a:r>
              <a:rPr lang="en-US" sz="1200" b="0" i="1" u="none" strike="noStrike" cap="none" dirty="0">
                <a:solidFill>
                  <a:srgbClr val="000000"/>
                </a:solidFill>
                <a:latin typeface="Cambria"/>
                <a:ea typeface="Cambria"/>
                <a:cs typeface="Cambria"/>
                <a:sym typeface="Cambria"/>
              </a:rPr>
              <a:t>historic </a:t>
            </a:r>
            <a:r>
              <a:rPr lang="en-US" sz="1200" b="1" i="1" u="none" strike="noStrike" cap="none" dirty="0" err="1">
                <a:solidFill>
                  <a:srgbClr val="000000"/>
                </a:solidFill>
                <a:latin typeface="Cambria"/>
                <a:ea typeface="Cambria"/>
                <a:cs typeface="Cambria"/>
                <a:sym typeface="Cambria"/>
              </a:rPr>
              <a:t>Pakhal</a:t>
            </a:r>
            <a:r>
              <a:rPr lang="en-US" sz="1200" b="1" i="1" u="none" strike="noStrike" cap="none" dirty="0">
                <a:solidFill>
                  <a:srgbClr val="000000"/>
                </a:solidFill>
                <a:latin typeface="Cambria"/>
                <a:ea typeface="Cambria"/>
                <a:cs typeface="Cambria"/>
                <a:sym typeface="Cambria"/>
              </a:rPr>
              <a:t> </a:t>
            </a:r>
            <a:r>
              <a:rPr lang="en-US" sz="1200" b="1" i="1" u="none" strike="noStrike" cap="none" dirty="0" err="1">
                <a:solidFill>
                  <a:srgbClr val="000000"/>
                </a:solidFill>
                <a:latin typeface="Cambria"/>
                <a:ea typeface="Cambria"/>
                <a:cs typeface="Cambria"/>
                <a:sym typeface="Cambria"/>
              </a:rPr>
              <a:t>Cheruvu</a:t>
            </a:r>
            <a:r>
              <a:rPr lang="en-US" sz="1200" b="0" i="0" u="none" strike="noStrike" cap="none" dirty="0">
                <a:solidFill>
                  <a:srgbClr val="000000"/>
                </a:solidFill>
                <a:latin typeface="Cambria"/>
                <a:ea typeface="Cambria"/>
                <a:cs typeface="Cambria"/>
                <a:sym typeface="Cambria"/>
              </a:rPr>
              <a:t> (Reservoir) constructed by the Rulers of KAKATIYA Dynasty, 800 years back for irrigation purposes to </a:t>
            </a:r>
            <a:r>
              <a:rPr lang="en-US" sz="1200" b="0" i="0" u="none" strike="noStrike" cap="none" dirty="0" err="1">
                <a:solidFill>
                  <a:srgbClr val="000000"/>
                </a:solidFill>
                <a:latin typeface="Cambria"/>
                <a:ea typeface="Cambria"/>
                <a:cs typeface="Cambria"/>
                <a:sym typeface="Cambria"/>
              </a:rPr>
              <a:t>Gangaram</a:t>
            </a:r>
            <a:r>
              <a:rPr lang="en-US" sz="1200" b="0" i="0" u="none" strike="noStrike" cap="none" dirty="0">
                <a:solidFill>
                  <a:srgbClr val="000000"/>
                </a:solidFill>
                <a:latin typeface="Cambria"/>
                <a:ea typeface="Cambria"/>
                <a:cs typeface="Cambria"/>
                <a:sym typeface="Cambria"/>
              </a:rPr>
              <a:t> through tribal belt and reserve Forest. 27 participants (5 girls) from NITW,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Management, Two Professors made the Yatra very meaningful by their participation.</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Third Chinna Shodha Yatra </a:t>
            </a:r>
            <a:r>
              <a:rPr lang="en-US" sz="1200" b="0" i="0" u="none" strike="noStrike" cap="none" dirty="0">
                <a:solidFill>
                  <a:srgbClr val="000000"/>
                </a:solidFill>
                <a:latin typeface="Cambria"/>
                <a:ea typeface="Cambria"/>
                <a:cs typeface="Cambria"/>
                <a:sym typeface="Cambria"/>
              </a:rPr>
              <a:t>was held during 24-26 February 2012 in </a:t>
            </a:r>
            <a:r>
              <a:rPr lang="en-US" sz="1200" b="0" i="0" u="none" strike="noStrike" cap="none" dirty="0" err="1">
                <a:solidFill>
                  <a:srgbClr val="000000"/>
                </a:solidFill>
                <a:latin typeface="Cambria"/>
                <a:ea typeface="Cambria"/>
                <a:cs typeface="Cambria"/>
                <a:sym typeface="Cambria"/>
              </a:rPr>
              <a:t>Mahabubnagar</a:t>
            </a:r>
            <a:r>
              <a:rPr lang="en-US" sz="1200" b="0" i="0" u="none" strike="noStrike" cap="none" dirty="0">
                <a:solidFill>
                  <a:srgbClr val="000000"/>
                </a:solidFill>
                <a:latin typeface="Cambria"/>
                <a:ea typeface="Cambria"/>
                <a:cs typeface="Cambria"/>
                <a:sym typeface="Cambria"/>
              </a:rPr>
              <a:t> District. The Yatra commenced at </a:t>
            </a:r>
            <a:r>
              <a:rPr lang="en-US" sz="1200" b="0" i="0" u="none" strike="noStrike" cap="none" dirty="0" err="1">
                <a:solidFill>
                  <a:srgbClr val="000000"/>
                </a:solidFill>
                <a:latin typeface="Cambria"/>
                <a:ea typeface="Cambria"/>
                <a:cs typeface="Cambria"/>
                <a:sym typeface="Cambria"/>
              </a:rPr>
              <a:t>Achampet</a:t>
            </a:r>
            <a:r>
              <a:rPr lang="en-US" sz="1200" b="0" i="0" u="none" strike="noStrike" cap="none" dirty="0">
                <a:solidFill>
                  <a:srgbClr val="000000"/>
                </a:solidFill>
                <a:latin typeface="Cambria"/>
                <a:ea typeface="Cambria"/>
                <a:cs typeface="Cambria"/>
                <a:sym typeface="Cambria"/>
              </a:rPr>
              <a:t> and ended at </a:t>
            </a:r>
            <a:r>
              <a:rPr lang="en-US" sz="1200" b="0" i="0" u="none" strike="noStrike" cap="none" dirty="0" err="1">
                <a:solidFill>
                  <a:srgbClr val="000000"/>
                </a:solidFill>
                <a:latin typeface="Cambria"/>
                <a:ea typeface="Cambria"/>
                <a:cs typeface="Cambria"/>
                <a:sym typeface="Cambria"/>
              </a:rPr>
              <a:t>Bakaram</a:t>
            </a:r>
            <a:r>
              <a:rPr lang="en-US" sz="1200" b="0" i="0" u="none" strike="noStrike" cap="none" dirty="0">
                <a:solidFill>
                  <a:srgbClr val="000000"/>
                </a:solidFill>
                <a:latin typeface="Cambria"/>
                <a:ea typeface="Cambria"/>
                <a:cs typeface="Cambria"/>
                <a:sym typeface="Cambria"/>
              </a:rPr>
              <a:t>. 28 (including 4 girls) Participants from NITW, MRIM,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a:t>
            </a:r>
            <a:r>
              <a:rPr lang="en-US" sz="1200" b="0" i="0" u="none" strike="noStrike" cap="none" dirty="0" err="1">
                <a:solidFill>
                  <a:srgbClr val="000000"/>
                </a:solidFill>
                <a:latin typeface="Cambria"/>
                <a:ea typeface="Cambria"/>
                <a:cs typeface="Cambria"/>
                <a:sym typeface="Cambria"/>
              </a:rPr>
              <a:t>Mgmt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Gurunanak</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Engg</a:t>
            </a:r>
            <a:r>
              <a:rPr lang="en-US" sz="1200" b="0" i="0" u="none" strike="noStrike" cap="none" dirty="0">
                <a:solidFill>
                  <a:srgbClr val="000000"/>
                </a:solidFill>
                <a:latin typeface="Cambria"/>
                <a:ea typeface="Cambria"/>
                <a:cs typeface="Cambria"/>
                <a:sym typeface="Cambria"/>
              </a:rPr>
              <a:t> College, ITC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made the Yatra a memorable one. The drought stricken, barren lands of this region provided us a deep insight into the livelihood strategies of the tribal people living in this area.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Fourth Chinna Shodha Yatra </a:t>
            </a:r>
            <a:r>
              <a:rPr lang="en-US" sz="1200" b="0" i="0" u="none" strike="noStrike" cap="none" dirty="0">
                <a:solidFill>
                  <a:srgbClr val="000000"/>
                </a:solidFill>
                <a:latin typeface="Cambria"/>
                <a:ea typeface="Cambria"/>
                <a:cs typeface="Cambria"/>
                <a:sym typeface="Cambria"/>
              </a:rPr>
              <a:t>was conducted in Dist Khammam during 15-17 June 2012 from </a:t>
            </a:r>
            <a:r>
              <a:rPr lang="en-US" sz="1200" b="0" i="0" u="none" strike="noStrike" cap="none" dirty="0" err="1">
                <a:solidFill>
                  <a:srgbClr val="000000"/>
                </a:solidFill>
                <a:latin typeface="Cambria"/>
                <a:ea typeface="Cambria"/>
                <a:cs typeface="Cambria"/>
                <a:sym typeface="Cambria"/>
              </a:rPr>
              <a:t>Chintur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Motugudem</a:t>
            </a:r>
            <a:r>
              <a:rPr lang="en-US" sz="1200" b="0" i="0" u="none" strike="noStrike" cap="none" dirty="0">
                <a:solidFill>
                  <a:srgbClr val="000000"/>
                </a:solidFill>
                <a:latin typeface="Cambria"/>
                <a:ea typeface="Cambria"/>
                <a:cs typeface="Cambria"/>
                <a:sym typeface="Cambria"/>
              </a:rPr>
              <a:t>. 26 participants including a farmer, inter students, and students from NITW, IIIT, IIT, Kharagpur etc. A distance of 45 km was covered in deep forests and amongst </a:t>
            </a:r>
            <a:r>
              <a:rPr lang="en-US" sz="1200" b="0" i="0" u="none" strike="noStrike" cap="none" dirty="0" err="1">
                <a:solidFill>
                  <a:srgbClr val="000000"/>
                </a:solidFill>
                <a:latin typeface="Cambria"/>
                <a:ea typeface="Cambria"/>
                <a:cs typeface="Cambria"/>
                <a:sym typeface="Cambria"/>
              </a:rPr>
              <a:t>adivasis</a:t>
            </a: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Fifth Chinna Shodha Yatra  </a:t>
            </a:r>
            <a:r>
              <a:rPr lang="en-US" sz="1200" b="0" i="0" u="none" strike="noStrike" cap="none" dirty="0">
                <a:solidFill>
                  <a:srgbClr val="000000"/>
                </a:solidFill>
                <a:latin typeface="Cambria"/>
                <a:ea typeface="Cambria"/>
                <a:cs typeface="Cambria"/>
                <a:sym typeface="Cambria"/>
              </a:rPr>
              <a:t>was organized in Dist Karimnagar from </a:t>
            </a:r>
            <a:r>
              <a:rPr lang="en-US" sz="1200" b="0" i="0" u="none" strike="noStrike" cap="none" dirty="0" err="1">
                <a:solidFill>
                  <a:srgbClr val="000000"/>
                </a:solidFill>
                <a:latin typeface="Cambria"/>
                <a:ea typeface="Cambria"/>
                <a:cs typeface="Cambria"/>
                <a:sym typeface="Cambria"/>
              </a:rPr>
              <a:t>Kataram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Mahadevpur</a:t>
            </a:r>
            <a:r>
              <a:rPr lang="en-US" sz="1200" b="0" i="0" u="none" strike="noStrike" cap="none" dirty="0">
                <a:solidFill>
                  <a:srgbClr val="000000"/>
                </a:solidFill>
                <a:latin typeface="Cambria"/>
                <a:ea typeface="Cambria"/>
                <a:cs typeface="Cambria"/>
                <a:sym typeface="Cambria"/>
              </a:rPr>
              <a:t> during 02-04 November 2012. 32 participants explored the </a:t>
            </a:r>
            <a:r>
              <a:rPr lang="en-US" sz="1200" b="0" i="0" u="none" strike="noStrike" cap="none" dirty="0" err="1">
                <a:solidFill>
                  <a:srgbClr val="000000"/>
                </a:solidFill>
                <a:latin typeface="Cambria"/>
                <a:ea typeface="Cambria"/>
                <a:cs typeface="Cambria"/>
                <a:sym typeface="Cambria"/>
              </a:rPr>
              <a:t>agri</a:t>
            </a:r>
            <a:r>
              <a:rPr lang="en-US" sz="1200" b="0" i="0" u="none" strike="noStrike" cap="none" dirty="0">
                <a:solidFill>
                  <a:srgbClr val="000000"/>
                </a:solidFill>
                <a:latin typeface="Cambria"/>
                <a:ea typeface="Cambria"/>
                <a:cs typeface="Cambria"/>
                <a:sym typeface="Cambria"/>
              </a:rPr>
              <a:t>-belt and forests besides enjoying the flooded rivers and rivulets. Bath in the mighty Godavari River was the highlight of the yatra. Walking more than half the route in mud was a great experience.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was</a:t>
            </a: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held in Adilabad district mostly in Tribal belt. During March 1-3, 2013 the yatra journeyed from </a:t>
            </a:r>
            <a:r>
              <a:rPr lang="en-US" sz="1200" b="0" i="0" u="none" strike="noStrike" cap="none" dirty="0" err="1">
                <a:solidFill>
                  <a:srgbClr val="000000"/>
                </a:solidFill>
                <a:latin typeface="Cambria"/>
                <a:ea typeface="Cambria"/>
                <a:cs typeface="Cambria"/>
                <a:sym typeface="Cambria"/>
              </a:rPr>
              <a:t>DhannuraB</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Indravalli</a:t>
            </a:r>
            <a:r>
              <a:rPr lang="en-US" sz="1200" b="0" i="0" u="none" strike="noStrike" cap="none" dirty="0">
                <a:solidFill>
                  <a:srgbClr val="000000"/>
                </a:solidFill>
                <a:latin typeface="Cambria"/>
                <a:ea typeface="Cambria"/>
                <a:cs typeface="Cambria"/>
                <a:sym typeface="Cambria"/>
              </a:rPr>
              <a:t>. Age group ranged from 65- 16 years. 36 participants spent very useful three days interacting extensively with women, children, farmers and elders.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Palakonda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Veeraghattam</a:t>
            </a:r>
            <a:r>
              <a:rPr lang="en-US" sz="1200" b="0" i="0" u="none" strike="noStrike" cap="none" dirty="0">
                <a:solidFill>
                  <a:srgbClr val="000000"/>
                </a:solidFill>
                <a:latin typeface="Cambria"/>
                <a:ea typeface="Cambria"/>
                <a:cs typeface="Cambria"/>
                <a:sym typeface="Cambria"/>
              </a:rPr>
              <a:t> villages of Srikakulam District during 21st – 23rd June, 2013.  26 participants walked through a scenic green hills  for a distance of  about  52 km. Yatries were composed from a wide spectrum making the </a:t>
            </a:r>
            <a:r>
              <a:rPr lang="en-US" sz="1200" b="0" i="0" u="none" strike="noStrike" cap="none" dirty="0" err="1">
                <a:solidFill>
                  <a:srgbClr val="000000"/>
                </a:solidFill>
                <a:latin typeface="Cambria"/>
                <a:ea typeface="Cambria"/>
                <a:cs typeface="Cambria"/>
                <a:sym typeface="Cambria"/>
              </a:rPr>
              <a:t>interactiion</a:t>
            </a:r>
            <a:r>
              <a:rPr lang="en-US" sz="1200" b="0" i="0" u="none" strike="noStrike" cap="none" dirty="0">
                <a:solidFill>
                  <a:srgbClr val="000000"/>
                </a:solidFill>
                <a:latin typeface="Cambria"/>
                <a:ea typeface="Cambria"/>
                <a:cs typeface="Cambria"/>
                <a:sym typeface="Cambria"/>
              </a:rPr>
              <a:t> rich and varied.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Eighth Chinna Shodha Yatra </a:t>
            </a:r>
            <a:r>
              <a:rPr lang="en-US" sz="1200" b="0" i="0" u="none" strike="noStrike" cap="none" dirty="0">
                <a:solidFill>
                  <a:srgbClr val="000000"/>
                </a:solidFill>
                <a:latin typeface="Cambria"/>
                <a:ea typeface="Cambria"/>
                <a:cs typeface="Cambria"/>
                <a:sym typeface="Cambria"/>
              </a:rPr>
              <a:t>was held from 27-29 September 2013 from </a:t>
            </a:r>
            <a:r>
              <a:rPr lang="en-US" sz="1200" b="0" i="0" u="none" strike="noStrike" cap="none" dirty="0" err="1">
                <a:solidFill>
                  <a:srgbClr val="000000"/>
                </a:solidFill>
                <a:latin typeface="Cambria"/>
                <a:ea typeface="Cambria"/>
                <a:cs typeface="Cambria"/>
                <a:sym typeface="Cambria"/>
              </a:rPr>
              <a:t>SriKalahasti</a:t>
            </a:r>
            <a:r>
              <a:rPr lang="en-US" sz="1200" b="0" i="0" u="none" strike="noStrike" cap="none" dirty="0">
                <a:solidFill>
                  <a:srgbClr val="000000"/>
                </a:solidFill>
                <a:latin typeface="Cambria"/>
                <a:ea typeface="Cambria"/>
                <a:cs typeface="Cambria"/>
                <a:sym typeface="Cambria"/>
              </a:rPr>
              <a:t> to Kotha </a:t>
            </a:r>
            <a:r>
              <a:rPr lang="en-US" sz="1200" b="0" i="0" u="none" strike="noStrike" cap="none" dirty="0" err="1">
                <a:solidFill>
                  <a:srgbClr val="000000"/>
                </a:solidFill>
                <a:latin typeface="Cambria"/>
                <a:ea typeface="Cambria"/>
                <a:cs typeface="Cambria"/>
                <a:sym typeface="Cambria"/>
              </a:rPr>
              <a:t>kandriga</a:t>
            </a:r>
            <a:r>
              <a:rPr lang="en-US" sz="1200" b="0" i="0" u="none" strike="noStrike" cap="none" dirty="0">
                <a:solidFill>
                  <a:srgbClr val="000000"/>
                </a:solidFill>
                <a:latin typeface="Cambria"/>
                <a:ea typeface="Cambria"/>
                <a:cs typeface="Cambria"/>
                <a:sym typeface="Cambria"/>
              </a:rPr>
              <a:t> in Chittoor District. 34 participants actively involved in the yatra and walked  51 kms.  Few foreigners also participated in this yatra and shared their experiences as memorable and meaningful.</a:t>
            </a:r>
            <a:endParaRPr sz="1400" b="0" i="0" u="none" strike="noStrike" cap="none" dirty="0">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6594</Words>
  <Application>Microsoft Office PowerPoint</Application>
  <PresentationFormat>On-screen Show (4:3)</PresentationFormat>
  <Paragraphs>254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palle srujana</cp:lastModifiedBy>
  <cp:revision>15</cp:revision>
  <dcterms:modified xsi:type="dcterms:W3CDTF">2025-01-07T11:06:02Z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